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2" r:id="rId5"/>
    <p:sldId id="280" r:id="rId6"/>
    <p:sldId id="285" r:id="rId7"/>
    <p:sldId id="281" r:id="rId8"/>
    <p:sldId id="283" r:id="rId9"/>
    <p:sldId id="28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7" autoAdjust="0"/>
    <p:restoredTop sz="94737" autoAdjust="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52F7-691B-4584-AC21-FF2874851C13}" type="datetimeFigureOut">
              <a:rPr lang="zh-CN" altLang="en-US" smtClean="0"/>
              <a:pPr/>
              <a:t>2014-12-01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32F-749C-45D9-9083-BF34E78E8A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52F7-691B-4584-AC21-FF2874851C13}" type="datetimeFigureOut">
              <a:rPr lang="zh-CN" altLang="en-US" smtClean="0"/>
              <a:pPr/>
              <a:t>2014-12-01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32F-749C-45D9-9083-BF34E78E8A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52F7-691B-4584-AC21-FF2874851C13}" type="datetimeFigureOut">
              <a:rPr lang="zh-CN" altLang="en-US" smtClean="0"/>
              <a:pPr/>
              <a:t>2014-12-01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32F-749C-45D9-9083-BF34E78E8A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52F7-691B-4584-AC21-FF2874851C13}" type="datetimeFigureOut">
              <a:rPr lang="zh-CN" altLang="en-US" smtClean="0"/>
              <a:pPr/>
              <a:t>2014-12-01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32F-749C-45D9-9083-BF34E78E8A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52F7-691B-4584-AC21-FF2874851C13}" type="datetimeFigureOut">
              <a:rPr lang="zh-CN" altLang="en-US" smtClean="0"/>
              <a:pPr/>
              <a:t>2014-12-01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32F-749C-45D9-9083-BF34E78E8A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52F7-691B-4584-AC21-FF2874851C13}" type="datetimeFigureOut">
              <a:rPr lang="zh-CN" altLang="en-US" smtClean="0"/>
              <a:pPr/>
              <a:t>2014-12-01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32F-749C-45D9-9083-BF34E78E8A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52F7-691B-4584-AC21-FF2874851C13}" type="datetimeFigureOut">
              <a:rPr lang="zh-CN" altLang="en-US" smtClean="0"/>
              <a:pPr/>
              <a:t>2014-12-01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32F-749C-45D9-9083-BF34E78E8A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52F7-691B-4584-AC21-FF2874851C13}" type="datetimeFigureOut">
              <a:rPr lang="zh-CN" altLang="en-US" smtClean="0"/>
              <a:pPr/>
              <a:t>2014-12-01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32F-749C-45D9-9083-BF34E78E8A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52F7-691B-4584-AC21-FF2874851C13}" type="datetimeFigureOut">
              <a:rPr lang="zh-CN" altLang="en-US" smtClean="0"/>
              <a:pPr/>
              <a:t>2014-12-01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32F-749C-45D9-9083-BF34E78E8A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52F7-691B-4584-AC21-FF2874851C13}" type="datetimeFigureOut">
              <a:rPr lang="zh-CN" altLang="en-US" smtClean="0"/>
              <a:pPr/>
              <a:t>2014-12-01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32F-749C-45D9-9083-BF34E78E8A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52F7-691B-4584-AC21-FF2874851C13}" type="datetimeFigureOut">
              <a:rPr lang="zh-CN" altLang="en-US" smtClean="0"/>
              <a:pPr/>
              <a:t>2014-12-01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32F-749C-45D9-9083-BF34E78E8A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052F7-691B-4584-AC21-FF2874851C13}" type="datetimeFigureOut">
              <a:rPr lang="zh-CN" altLang="en-US" smtClean="0"/>
              <a:pPr/>
              <a:t>2014-12-01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532F-749C-45D9-9083-BF34E78E8A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2071670" y="3857628"/>
            <a:ext cx="5572164" cy="0"/>
          </a:xfrm>
          <a:prstGeom prst="line">
            <a:avLst/>
          </a:prstGeom>
          <a:ln>
            <a:gradFill>
              <a:gsLst>
                <a:gs pos="0">
                  <a:schemeClr val="tx1">
                    <a:alpha val="0"/>
                  </a:schemeClr>
                </a:gs>
                <a:gs pos="5000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357290" y="3929066"/>
            <a:ext cx="71438" cy="0"/>
          </a:xfrm>
          <a:prstGeom prst="line">
            <a:avLst/>
          </a:prstGeom>
          <a:ln w="44450">
            <a:gradFill>
              <a:gsLst>
                <a:gs pos="0">
                  <a:srgbClr val="FF0000">
                    <a:alpha val="0"/>
                  </a:srgbClr>
                </a:gs>
                <a:gs pos="50000">
                  <a:srgbClr val="FF000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843350"/>
            <a:ext cx="8228576" cy="617143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-214314" y="0"/>
            <a:ext cx="9501222" cy="11429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-214314" y="5715016"/>
            <a:ext cx="9501222" cy="11429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2643174" y="1707853"/>
            <a:ext cx="6276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b="1" spc="50" dirty="0" smtClean="0">
                <a:ln w="0"/>
                <a:solidFill>
                  <a:schemeClr val="tx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微软雅黑" pitchFamily="34" charset="-122"/>
                <a:ea typeface="微软雅黑" pitchFamily="34" charset="-122"/>
              </a:rPr>
              <a:t>“工程教学法”与教育教学改革</a:t>
            </a:r>
            <a:endParaRPr lang="zh-CN" altLang="en-US" sz="3200" b="1" spc="50" dirty="0">
              <a:ln w="0"/>
              <a:solidFill>
                <a:schemeClr val="tx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228184" y="2431938"/>
            <a:ext cx="26918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河南省工业学校机电工程系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64 -0.00996 L 0.67066 -0.0099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1_160357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0" y="1142984"/>
            <a:ext cx="9144000" cy="457203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214314" y="0"/>
            <a:ext cx="9501222" cy="11429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075" y="1142984"/>
            <a:ext cx="1828800" cy="53340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9" name="矩形 8"/>
          <p:cNvSpPr/>
          <p:nvPr/>
        </p:nvSpPr>
        <p:spPr>
          <a:xfrm>
            <a:off x="-214346" y="5715016"/>
            <a:ext cx="9501222" cy="11429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599302" y="2257583"/>
            <a:ext cx="677108" cy="23428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工程教学法</a:t>
            </a:r>
            <a:endParaRPr lang="zh-CN" altLang="en-US" sz="32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 rot="5400000">
            <a:off x="-778865" y="2502972"/>
            <a:ext cx="2718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Teaching Method</a:t>
            </a:r>
            <a:endParaRPr lang="zh-CN" altLang="en-US" sz="12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 rot="5400000">
            <a:off x="-171500" y="4680964"/>
            <a:ext cx="2934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Engineering Teaching Method</a:t>
            </a:r>
            <a:endParaRPr lang="zh-CN" altLang="en-US" sz="12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7422" y="3143248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工程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=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现实工作的知识点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技能点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2143108" y="1632220"/>
            <a:ext cx="6215106" cy="428628"/>
            <a:chOff x="2786050" y="2571744"/>
            <a:chExt cx="6215106" cy="428628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2786050" y="3000372"/>
              <a:ext cx="5929354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组合 14"/>
            <p:cNvGrpSpPr/>
            <p:nvPr/>
          </p:nvGrpSpPr>
          <p:grpSpPr>
            <a:xfrm>
              <a:off x="3000364" y="2571744"/>
              <a:ext cx="6000792" cy="400110"/>
              <a:chOff x="3000364" y="2571744"/>
              <a:chExt cx="6000792" cy="40011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000364" y="2571744"/>
                <a:ext cx="1857388" cy="400110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dirty="0" smtClean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教学管理部门</a:t>
                </a:r>
                <a:endParaRPr lang="zh-CN" altLang="en-US" sz="20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286380" y="2571744"/>
                <a:ext cx="37147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 smtClean="0">
                    <a:latin typeface="微软雅黑" pitchFamily="34" charset="-122"/>
                    <a:ea typeface="微软雅黑" pitchFamily="34" charset="-122"/>
                  </a:rPr>
                  <a:t>按教学大纲安排课程及课时 </a:t>
                </a:r>
                <a:endParaRPr lang="zh-CN" altLang="en-US" sz="20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2143108" y="2285992"/>
            <a:ext cx="5857916" cy="428628"/>
            <a:chOff x="2786050" y="3429000"/>
            <a:chExt cx="5857916" cy="428628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2786050" y="3857628"/>
              <a:ext cx="5857916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组合 16"/>
            <p:cNvGrpSpPr/>
            <p:nvPr/>
          </p:nvGrpSpPr>
          <p:grpSpPr>
            <a:xfrm>
              <a:off x="3000364" y="3429000"/>
              <a:ext cx="5643602" cy="400110"/>
              <a:chOff x="3000364" y="2571744"/>
              <a:chExt cx="5643602" cy="40011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3000364" y="2571744"/>
                <a:ext cx="1857388" cy="400110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dirty="0" smtClean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教师</a:t>
                </a:r>
                <a:endParaRPr lang="zh-CN" altLang="en-US" sz="20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286380" y="2571744"/>
                <a:ext cx="33575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 smtClean="0">
                    <a:latin typeface="微软雅黑" pitchFamily="34" charset="-122"/>
                    <a:ea typeface="微软雅黑" pitchFamily="34" charset="-122"/>
                  </a:rPr>
                  <a:t>按教材的内容依次实施教学 </a:t>
                </a:r>
                <a:endParaRPr lang="zh-CN" altLang="en-US" sz="20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</p:grpSp>
      <p:cxnSp>
        <p:nvCxnSpPr>
          <p:cNvPr id="30" name="直接连接符 29"/>
          <p:cNvCxnSpPr/>
          <p:nvPr/>
        </p:nvCxnSpPr>
        <p:spPr>
          <a:xfrm rot="5400000">
            <a:off x="5250661" y="2893215"/>
            <a:ext cx="357190" cy="0"/>
          </a:xfrm>
          <a:prstGeom prst="line">
            <a:avLst/>
          </a:prstGeom>
          <a:ln w="95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3500430" y="3071810"/>
            <a:ext cx="192882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rot="5400000">
            <a:off x="3270717" y="3301523"/>
            <a:ext cx="459426" cy="0"/>
          </a:xfrm>
          <a:prstGeom prst="line">
            <a:avLst/>
          </a:prstGeom>
          <a:ln w="95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2428860" y="4074222"/>
            <a:ext cx="2214578" cy="1357322"/>
          </a:xfrm>
          <a:prstGeom prst="rect">
            <a:avLst/>
          </a:prstGeom>
          <a:noFill/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情景教学法</a:t>
            </a:r>
            <a:endParaRPr lang="en-US" altLang="zh-CN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案例教学法</a:t>
            </a:r>
            <a:endParaRPr lang="en-US" altLang="zh-CN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项目教学法</a:t>
            </a:r>
            <a:endParaRPr lang="en-US" altLang="zh-CN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翻转课堂</a:t>
            </a:r>
            <a:endParaRPr lang="en-US" altLang="zh-CN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任务引领法</a:t>
            </a:r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2" name="直接连接符 51"/>
          <p:cNvCxnSpPr/>
          <p:nvPr/>
        </p:nvCxnSpPr>
        <p:spPr>
          <a:xfrm rot="5400000">
            <a:off x="6942631" y="3301523"/>
            <a:ext cx="459426" cy="0"/>
          </a:xfrm>
          <a:prstGeom prst="line">
            <a:avLst/>
          </a:prstGeom>
          <a:ln w="95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矩形 54"/>
          <p:cNvSpPr/>
          <p:nvPr/>
        </p:nvSpPr>
        <p:spPr>
          <a:xfrm>
            <a:off x="6858016" y="4074222"/>
            <a:ext cx="642942" cy="1357322"/>
          </a:xfrm>
          <a:prstGeom prst="rect">
            <a:avLst/>
          </a:prstGeom>
          <a:noFill/>
          <a:ln w="31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考试成绩</a:t>
            </a:r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64" name="直接连接符 63"/>
          <p:cNvCxnSpPr/>
          <p:nvPr/>
        </p:nvCxnSpPr>
        <p:spPr>
          <a:xfrm rot="5400000">
            <a:off x="3321835" y="3895627"/>
            <a:ext cx="357190" cy="0"/>
          </a:xfrm>
          <a:prstGeom prst="line">
            <a:avLst/>
          </a:prstGeom>
          <a:ln w="95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rot="5400000">
            <a:off x="6965173" y="3895627"/>
            <a:ext cx="357190" cy="0"/>
          </a:xfrm>
          <a:prstGeom prst="line">
            <a:avLst/>
          </a:prstGeom>
          <a:ln w="95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5400680" y="3074034"/>
            <a:ext cx="177642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075" y="1142984"/>
            <a:ext cx="1828800" cy="53340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27" name="矩形 26"/>
          <p:cNvSpPr/>
          <p:nvPr/>
        </p:nvSpPr>
        <p:spPr>
          <a:xfrm>
            <a:off x="-214314" y="0"/>
            <a:ext cx="9501222" cy="11429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-357222" y="5929330"/>
            <a:ext cx="9501222" cy="11429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80168" y="1950262"/>
            <a:ext cx="677108" cy="29574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传统教学观念</a:t>
            </a:r>
            <a:endParaRPr lang="zh-CN" alt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43636" y="3356992"/>
            <a:ext cx="1857388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评价学生</a:t>
            </a:r>
            <a:endParaRPr lang="zh-CN" altLang="en-US" sz="2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43174" y="3356992"/>
            <a:ext cx="1857388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选择教学方法</a:t>
            </a:r>
            <a:endParaRPr lang="zh-CN" altLang="en-US" sz="2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 rot="5400000">
            <a:off x="-778865" y="2502972"/>
            <a:ext cx="2718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</a:t>
            </a:r>
            <a:r>
              <a:rPr lang="en-US" altLang="zh-CN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altLang="zh-CN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raditional </a:t>
            </a:r>
            <a:r>
              <a:rPr lang="en-US" altLang="zh-CN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altLang="zh-CN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oncept</a:t>
            </a:r>
            <a:endParaRPr lang="zh-CN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 rot="5400000">
            <a:off x="545578" y="5054666"/>
            <a:ext cx="1535166" cy="284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Traditional View</a:t>
            </a:r>
            <a:endParaRPr lang="zh-CN" altLang="en-US" sz="12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5" grpId="0" animBg="1"/>
      <p:bldP spid="22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-214314" y="0"/>
            <a:ext cx="9501222" cy="11429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075" y="1142984"/>
            <a:ext cx="1828800" cy="53340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1" name="矩形 10"/>
          <p:cNvSpPr/>
          <p:nvPr/>
        </p:nvSpPr>
        <p:spPr>
          <a:xfrm>
            <a:off x="-285752" y="5715016"/>
            <a:ext cx="9501222" cy="11429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 descr="wy.jpg"/>
          <p:cNvPicPr>
            <a:picLocks noChangeAspect="1"/>
          </p:cNvPicPr>
          <p:nvPr/>
        </p:nvPicPr>
        <p:blipFill>
          <a:blip r:embed="rId3" cstate="print"/>
          <a:srcRect l="4666" t="4166" r="2889" b="3125"/>
          <a:stretch>
            <a:fillRect/>
          </a:stretch>
        </p:blipFill>
        <p:spPr>
          <a:xfrm>
            <a:off x="2786050" y="1171560"/>
            <a:ext cx="5286412" cy="4523949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文本框 11"/>
          <p:cNvSpPr txBox="1"/>
          <p:nvPr/>
        </p:nvSpPr>
        <p:spPr>
          <a:xfrm>
            <a:off x="575352" y="1855559"/>
            <a:ext cx="677108" cy="32312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职业教学新趋势</a:t>
            </a:r>
            <a:endParaRPr lang="zh-CN" altLang="en-US" sz="32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 rot="5400000">
            <a:off x="-778865" y="2502972"/>
            <a:ext cx="2718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Vocational Education </a:t>
            </a:r>
            <a:endParaRPr lang="zh-CN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 rot="5400000">
            <a:off x="351796" y="49483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New Tendency</a:t>
            </a:r>
            <a:endParaRPr lang="zh-CN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V="1">
            <a:off x="11705" y="1124744"/>
            <a:ext cx="9144000" cy="4572032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 rot="5400000">
            <a:off x="-1952786" y="3500450"/>
            <a:ext cx="70009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2"/>
          <p:cNvGrpSpPr/>
          <p:nvPr/>
        </p:nvGrpSpPr>
        <p:grpSpPr>
          <a:xfrm>
            <a:off x="2644884" y="2571744"/>
            <a:ext cx="4856074" cy="656213"/>
            <a:chOff x="3073512" y="2987101"/>
            <a:chExt cx="4856074" cy="656213"/>
          </a:xfrm>
        </p:grpSpPr>
        <p:sp>
          <p:nvSpPr>
            <p:cNvPr id="10" name="TextBox 9"/>
            <p:cNvSpPr txBox="1"/>
            <p:nvPr/>
          </p:nvSpPr>
          <p:spPr>
            <a:xfrm>
              <a:off x="3500430" y="2987101"/>
              <a:ext cx="44291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 smtClean="0">
                  <a:latin typeface="微软雅黑" pitchFamily="34" charset="-122"/>
                  <a:ea typeface="微软雅黑" pitchFamily="34" charset="-122"/>
                </a:rPr>
                <a:t>师徒关系密切</a:t>
              </a:r>
              <a:endParaRPr lang="zh-CN" altLang="en-US" sz="2800" dirty="0"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3073512" y="3643314"/>
              <a:ext cx="4591412" cy="0"/>
            </a:xfrm>
            <a:prstGeom prst="line">
              <a:avLst/>
            </a:prstGeom>
            <a:ln>
              <a:gradFill>
                <a:gsLst>
                  <a:gs pos="0">
                    <a:schemeClr val="tx1">
                      <a:alpha val="0"/>
                    </a:schemeClr>
                  </a:gs>
                  <a:gs pos="50000">
                    <a:schemeClr val="tx1"/>
                  </a:gs>
                  <a:gs pos="100000">
                    <a:schemeClr val="tx1"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1324" y="1124744"/>
            <a:ext cx="1828800" cy="53340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8" name="矩形 7"/>
          <p:cNvSpPr/>
          <p:nvPr/>
        </p:nvSpPr>
        <p:spPr>
          <a:xfrm>
            <a:off x="-214314" y="0"/>
            <a:ext cx="9501222" cy="11429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-285752" y="5715016"/>
            <a:ext cx="9501222" cy="11429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2"/>
          <p:cNvGrpSpPr/>
          <p:nvPr/>
        </p:nvGrpSpPr>
        <p:grpSpPr>
          <a:xfrm>
            <a:off x="2932916" y="3728023"/>
            <a:ext cx="4478934" cy="656213"/>
            <a:chOff x="3450652" y="2987101"/>
            <a:chExt cx="4478934" cy="656213"/>
          </a:xfrm>
        </p:grpSpPr>
        <p:sp>
          <p:nvSpPr>
            <p:cNvPr id="15" name="TextBox 14"/>
            <p:cNvSpPr txBox="1"/>
            <p:nvPr/>
          </p:nvSpPr>
          <p:spPr>
            <a:xfrm>
              <a:off x="3500430" y="2987101"/>
              <a:ext cx="44291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 smtClean="0">
                  <a:latin typeface="微软雅黑" pitchFamily="34" charset="-122"/>
                  <a:ea typeface="微软雅黑" pitchFamily="34" charset="-122"/>
                </a:rPr>
                <a:t>获得隐性知识</a:t>
              </a:r>
              <a:endParaRPr lang="zh-CN" altLang="en-US" sz="2800" dirty="0"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3450652" y="3643314"/>
              <a:ext cx="4231372" cy="0"/>
            </a:xfrm>
            <a:prstGeom prst="line">
              <a:avLst/>
            </a:prstGeom>
            <a:ln>
              <a:gradFill>
                <a:gsLst>
                  <a:gs pos="0">
                    <a:schemeClr val="tx1">
                      <a:alpha val="0"/>
                    </a:schemeClr>
                  </a:gs>
                  <a:gs pos="50000">
                    <a:schemeClr val="tx1"/>
                  </a:gs>
                  <a:gs pos="100000">
                    <a:schemeClr val="tx1"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文本框 18"/>
          <p:cNvSpPr txBox="1"/>
          <p:nvPr/>
        </p:nvSpPr>
        <p:spPr>
          <a:xfrm>
            <a:off x="578072" y="2169732"/>
            <a:ext cx="677108" cy="28309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师徒制特点</a:t>
            </a:r>
            <a:endParaRPr lang="zh-CN" altLang="en-US" sz="32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 rot="5400000">
            <a:off x="-1040459" y="2741444"/>
            <a:ext cx="324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Distinguishing Feature</a:t>
            </a:r>
            <a:endParaRPr lang="zh-CN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 rot="5400000">
            <a:off x="286385" y="4621218"/>
            <a:ext cx="20358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altLang="zh-CN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pprenticeship </a:t>
            </a:r>
            <a:r>
              <a:rPr lang="en-US" altLang="zh-CN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altLang="zh-CN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ystem</a:t>
            </a:r>
            <a:endParaRPr lang="en-US" altLang="zh-CN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7" name="组合 34"/>
          <p:cNvGrpSpPr/>
          <p:nvPr/>
        </p:nvGrpSpPr>
        <p:grpSpPr>
          <a:xfrm>
            <a:off x="2357422" y="3000372"/>
            <a:ext cx="6357982" cy="733992"/>
            <a:chOff x="2571736" y="4623834"/>
            <a:chExt cx="6357982" cy="733992"/>
          </a:xfrm>
        </p:grpSpPr>
        <p:sp>
          <p:nvSpPr>
            <p:cNvPr id="22" name="TextBox 21"/>
            <p:cNvSpPr txBox="1"/>
            <p:nvPr/>
          </p:nvSpPr>
          <p:spPr>
            <a:xfrm>
              <a:off x="4786314" y="4623834"/>
              <a:ext cx="4143404" cy="662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 smtClean="0">
                  <a:latin typeface="微软雅黑" pitchFamily="34" charset="-122"/>
                  <a:ea typeface="微软雅黑" pitchFamily="34" charset="-122"/>
                </a:rPr>
                <a:t>是整个教育系统的核心</a:t>
              </a:r>
              <a:endParaRPr lang="zh-CN" altLang="en-US" sz="28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2571736" y="4714884"/>
              <a:ext cx="2071702" cy="64294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 smtClean="0">
                  <a:latin typeface="华文隶书" pitchFamily="2" charset="-122"/>
                  <a:ea typeface="华文隶书" pitchFamily="2" charset="-122"/>
                </a:rPr>
                <a:t>师生关系</a:t>
              </a:r>
              <a:endParaRPr lang="zh-CN" altLang="en-US" sz="3200" dirty="0">
                <a:latin typeface="华文隶书" pitchFamily="2" charset="-122"/>
                <a:ea typeface="华文隶书" pitchFamily="2" charset="-122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4714876" y="5329690"/>
              <a:ext cx="3786214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V="1">
            <a:off x="11705" y="1124744"/>
            <a:ext cx="9144000" cy="4572032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 rot="5400000">
            <a:off x="-1952786" y="3500450"/>
            <a:ext cx="70009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图片 17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1324" y="1124744"/>
            <a:ext cx="1828800" cy="53340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8" name="矩形 7"/>
          <p:cNvSpPr/>
          <p:nvPr/>
        </p:nvSpPr>
        <p:spPr>
          <a:xfrm>
            <a:off x="-214314" y="0"/>
            <a:ext cx="9501222" cy="11429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-285752" y="5715016"/>
            <a:ext cx="9501222" cy="11429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571472" y="1500174"/>
            <a:ext cx="677108" cy="39290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课堂学习不是全部</a:t>
            </a:r>
            <a:endParaRPr lang="zh-CN" altLang="en-US" sz="32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 rot="5400000">
            <a:off x="-1040459" y="2741444"/>
            <a:ext cx="324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 Comes from different ways</a:t>
            </a:r>
            <a:endParaRPr lang="zh-CN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 rot="5400000">
            <a:off x="335002" y="4808478"/>
            <a:ext cx="20358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 </a:t>
            </a:r>
            <a:r>
              <a:rPr lang="en-US" altLang="zh-CN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altLang="zh-CN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ystem</a:t>
            </a:r>
            <a:endParaRPr lang="en-US" altLang="zh-CN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" name="组合 34"/>
          <p:cNvGrpSpPr/>
          <p:nvPr/>
        </p:nvGrpSpPr>
        <p:grpSpPr>
          <a:xfrm>
            <a:off x="3071802" y="3000372"/>
            <a:ext cx="4214842" cy="738664"/>
            <a:chOff x="4714876" y="4623834"/>
            <a:chExt cx="4214842" cy="738664"/>
          </a:xfrm>
        </p:grpSpPr>
        <p:sp>
          <p:nvSpPr>
            <p:cNvPr id="29" name="TextBox 28"/>
            <p:cNvSpPr txBox="1"/>
            <p:nvPr/>
          </p:nvSpPr>
          <p:spPr>
            <a:xfrm>
              <a:off x="4786314" y="4623834"/>
              <a:ext cx="414340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800" dirty="0" smtClean="0">
                  <a:latin typeface="微软雅黑" pitchFamily="34" charset="-122"/>
                  <a:ea typeface="微软雅黑" pitchFamily="34" charset="-122"/>
                </a:rPr>
                <a:t> 在实践中学 在生活中学</a:t>
              </a:r>
              <a:endParaRPr lang="zh-CN" altLang="en-US" sz="2800" dirty="0"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4714876" y="5329690"/>
              <a:ext cx="4214842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V="1">
            <a:off x="0" y="1142984"/>
            <a:ext cx="9144000" cy="4572032"/>
          </a:xfrm>
          <a:prstGeom prst="rect">
            <a:avLst/>
          </a:prstGeom>
        </p:spPr>
      </p:pic>
      <p:grpSp>
        <p:nvGrpSpPr>
          <p:cNvPr id="2" name="组合 12"/>
          <p:cNvGrpSpPr/>
          <p:nvPr/>
        </p:nvGrpSpPr>
        <p:grpSpPr>
          <a:xfrm>
            <a:off x="3071802" y="2143116"/>
            <a:ext cx="4429156" cy="584775"/>
            <a:chOff x="3500430" y="2987101"/>
            <a:chExt cx="4429156" cy="584775"/>
          </a:xfrm>
        </p:grpSpPr>
        <p:sp>
          <p:nvSpPr>
            <p:cNvPr id="10" name="TextBox 9"/>
            <p:cNvSpPr txBox="1"/>
            <p:nvPr/>
          </p:nvSpPr>
          <p:spPr>
            <a:xfrm>
              <a:off x="3500430" y="2987101"/>
              <a:ext cx="44291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 smtClean="0">
                  <a:latin typeface="微软雅黑" pitchFamily="34" charset="-122"/>
                  <a:ea typeface="微软雅黑" pitchFamily="34" charset="-122"/>
                </a:rPr>
                <a:t>招生即招工</a:t>
              </a:r>
              <a:endParaRPr lang="zh-CN" altLang="en-US" sz="2800" dirty="0"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12" name="直接连接符 11"/>
            <p:cNvCxnSpPr/>
            <p:nvPr/>
          </p:nvCxnSpPr>
          <p:spPr>
            <a:xfrm flipV="1">
              <a:off x="3786182" y="3558605"/>
              <a:ext cx="3857652" cy="1327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矩形 7"/>
          <p:cNvSpPr/>
          <p:nvPr/>
        </p:nvSpPr>
        <p:spPr>
          <a:xfrm>
            <a:off x="-214314" y="0"/>
            <a:ext cx="9501222" cy="11429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075" y="1142984"/>
            <a:ext cx="1828800" cy="53340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1" name="矩形 10"/>
          <p:cNvSpPr/>
          <p:nvPr/>
        </p:nvSpPr>
        <p:spPr>
          <a:xfrm>
            <a:off x="-285752" y="5715016"/>
            <a:ext cx="9501222" cy="11429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>
            <a:off x="3000364" y="3214686"/>
            <a:ext cx="4429156" cy="584775"/>
            <a:chOff x="3000364" y="3214686"/>
            <a:chExt cx="4429156" cy="584775"/>
          </a:xfrm>
        </p:grpSpPr>
        <p:sp>
          <p:nvSpPr>
            <p:cNvPr id="15" name="TextBox 14"/>
            <p:cNvSpPr txBox="1"/>
            <p:nvPr/>
          </p:nvSpPr>
          <p:spPr>
            <a:xfrm>
              <a:off x="3000364" y="3214686"/>
              <a:ext cx="44291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 smtClean="0">
                  <a:latin typeface="微软雅黑" pitchFamily="34" charset="-122"/>
                  <a:ea typeface="微软雅黑" pitchFamily="34" charset="-122"/>
                </a:rPr>
                <a:t>上课即上岗</a:t>
              </a:r>
              <a:endParaRPr lang="zh-CN" altLang="en-US" sz="2800" dirty="0"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>
            <a:xfrm flipV="1">
              <a:off x="3357554" y="3786190"/>
              <a:ext cx="3857652" cy="1327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3071802" y="4214818"/>
            <a:ext cx="4429156" cy="584775"/>
            <a:chOff x="3071802" y="4214818"/>
            <a:chExt cx="4429156" cy="584775"/>
          </a:xfrm>
        </p:grpSpPr>
        <p:sp>
          <p:nvSpPr>
            <p:cNvPr id="14" name="TextBox 13"/>
            <p:cNvSpPr txBox="1"/>
            <p:nvPr/>
          </p:nvSpPr>
          <p:spPr>
            <a:xfrm>
              <a:off x="3071802" y="4214818"/>
              <a:ext cx="44291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 smtClean="0">
                  <a:latin typeface="微软雅黑" pitchFamily="34" charset="-122"/>
                  <a:ea typeface="微软雅黑" pitchFamily="34" charset="-122"/>
                </a:rPr>
                <a:t>入校即入厂</a:t>
              </a:r>
              <a:endParaRPr lang="zh-CN" altLang="en-US" sz="2800" dirty="0">
                <a:latin typeface="微软雅黑" pitchFamily="34" charset="-122"/>
                <a:ea typeface="微软雅黑" pitchFamily="34" charset="-122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>
            <a:xfrm flipV="1">
              <a:off x="3357554" y="4786322"/>
              <a:ext cx="3857652" cy="1327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文本框 23"/>
          <p:cNvSpPr txBox="1"/>
          <p:nvPr/>
        </p:nvSpPr>
        <p:spPr>
          <a:xfrm>
            <a:off x="580168" y="2202977"/>
            <a:ext cx="677108" cy="24520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现代学徒制</a:t>
            </a:r>
            <a:endParaRPr lang="zh-CN" altLang="en-US" sz="32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 rot="5400000">
            <a:off x="-1040459" y="2741444"/>
            <a:ext cx="324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Modern Apprenticeship</a:t>
            </a:r>
            <a:endParaRPr lang="zh-CN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 rot="5400000">
            <a:off x="388776" y="4742981"/>
            <a:ext cx="1831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New Tendency</a:t>
            </a:r>
            <a:endParaRPr lang="zh-CN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00694" y="642918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双重管理   双重身份</a:t>
            </a:r>
            <a:endParaRPr lang="zh-CN" altLang="en-US" sz="3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43240" y="1928802"/>
            <a:ext cx="615553" cy="3500462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双重管理  双重身份</a:t>
            </a:r>
            <a:endParaRPr lang="zh-CN" altLang="en-US" sz="2800" dirty="0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grpSp>
        <p:nvGrpSpPr>
          <p:cNvPr id="28" name="组合 34"/>
          <p:cNvGrpSpPr/>
          <p:nvPr/>
        </p:nvGrpSpPr>
        <p:grpSpPr>
          <a:xfrm>
            <a:off x="2571736" y="3062004"/>
            <a:ext cx="6357982" cy="733992"/>
            <a:chOff x="2571736" y="4623834"/>
            <a:chExt cx="6357982" cy="733992"/>
          </a:xfrm>
        </p:grpSpPr>
        <p:sp>
          <p:nvSpPr>
            <p:cNvPr id="29" name="TextBox 28"/>
            <p:cNvSpPr txBox="1"/>
            <p:nvPr/>
          </p:nvSpPr>
          <p:spPr>
            <a:xfrm>
              <a:off x="4786314" y="4623834"/>
              <a:ext cx="4143404" cy="662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 smtClean="0">
                  <a:latin typeface="微软雅黑" pitchFamily="34" charset="-122"/>
                  <a:ea typeface="微软雅黑" pitchFamily="34" charset="-122"/>
                </a:rPr>
                <a:t>是校企合作问题</a:t>
              </a:r>
              <a:endParaRPr lang="zh-CN" altLang="en-US" sz="28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2571736" y="4714884"/>
              <a:ext cx="2071702" cy="64294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 smtClean="0">
                  <a:latin typeface="华文隶书" pitchFamily="2" charset="-122"/>
                  <a:ea typeface="华文隶书" pitchFamily="2" charset="-122"/>
                </a:rPr>
                <a:t>关键问题</a:t>
              </a:r>
              <a:endParaRPr lang="zh-CN" altLang="en-US" sz="3200" dirty="0">
                <a:latin typeface="华文隶书" pitchFamily="2" charset="-122"/>
                <a:ea typeface="华文隶书" pitchFamily="2" charset="-122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4714876" y="5329690"/>
              <a:ext cx="2786082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V="1">
            <a:off x="0" y="1142984"/>
            <a:ext cx="9144000" cy="457203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214314" y="0"/>
            <a:ext cx="9501222" cy="11429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075" y="1142984"/>
            <a:ext cx="1828800" cy="53340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1" name="矩形 10"/>
          <p:cNvSpPr/>
          <p:nvPr/>
        </p:nvSpPr>
        <p:spPr>
          <a:xfrm>
            <a:off x="-285752" y="5715016"/>
            <a:ext cx="9501222" cy="11429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580168" y="2202976"/>
            <a:ext cx="677108" cy="27976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改革的关键点</a:t>
            </a:r>
            <a:endParaRPr lang="zh-CN" altLang="en-US" sz="32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 rot="5400000">
            <a:off x="-1040459" y="2741444"/>
            <a:ext cx="324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Main Point of the Reform</a:t>
            </a:r>
            <a:endParaRPr lang="zh-CN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 rot="5400000">
            <a:off x="388776" y="4742981"/>
            <a:ext cx="1831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New Tendency</a:t>
            </a:r>
            <a:endParaRPr lang="zh-CN" alt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14678" y="3143248"/>
            <a:ext cx="4643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观念</a:t>
            </a: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超前意识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293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531"/>
          <a:stretch>
            <a:fillRect/>
          </a:stretch>
        </p:blipFill>
        <p:spPr>
          <a:xfrm flipV="1">
            <a:off x="6357950" y="1142984"/>
            <a:ext cx="2786050" cy="457203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507"/>
          <a:stretch>
            <a:fillRect/>
          </a:stretch>
        </p:blipFill>
        <p:spPr>
          <a:xfrm>
            <a:off x="1" y="1643050"/>
            <a:ext cx="5869936" cy="4071966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214314" y="0"/>
            <a:ext cx="9501222" cy="11429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-285752" y="5715016"/>
            <a:ext cx="9501222" cy="11429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201708" y="2500306"/>
            <a:ext cx="35941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4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End</a:t>
            </a:r>
            <a:endParaRPr lang="zh-CN" altLang="en-US" sz="4400" b="1" dirty="0">
              <a:solidFill>
                <a:schemeClr val="accent1"/>
              </a:solidFill>
              <a:latin typeface="Verdana" pitchFamily="34" charset="0"/>
              <a:ea typeface="微软雅黑" panose="020B0503020204020204" pitchFamily="34" charset="-122"/>
              <a:cs typeface="Verdana" pitchFamily="34" charset="0"/>
            </a:endParaRPr>
          </a:p>
        </p:txBody>
      </p:sp>
      <p:sp>
        <p:nvSpPr>
          <p:cNvPr id="12" name="文本框 3"/>
          <p:cNvSpPr txBox="1"/>
          <p:nvPr/>
        </p:nvSpPr>
        <p:spPr>
          <a:xfrm>
            <a:off x="5429256" y="3429000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600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谢谢</a:t>
            </a:r>
            <a:endParaRPr lang="zh-CN" altLang="en-US" sz="36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293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183</Words>
  <Application>Microsoft Office PowerPoint</Application>
  <PresentationFormat>全屏显示(4:3)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改 革</dc:title>
  <dc:creator>Administrator</dc:creator>
  <cp:lastModifiedBy>Administrator</cp:lastModifiedBy>
  <cp:revision>401</cp:revision>
  <dcterms:created xsi:type="dcterms:W3CDTF">2014-10-23T07:57:24Z</dcterms:created>
  <dcterms:modified xsi:type="dcterms:W3CDTF">2014-12-01T11:25:21Z</dcterms:modified>
</cp:coreProperties>
</file>